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6" r:id="rId3"/>
    <p:sldId id="301" r:id="rId4"/>
    <p:sldId id="278" r:id="rId5"/>
    <p:sldId id="279" r:id="rId6"/>
    <p:sldId id="280" r:id="rId7"/>
    <p:sldId id="289" r:id="rId8"/>
    <p:sldId id="282" r:id="rId9"/>
    <p:sldId id="283" r:id="rId10"/>
    <p:sldId id="290" r:id="rId11"/>
    <p:sldId id="284" r:id="rId12"/>
    <p:sldId id="291" r:id="rId13"/>
    <p:sldId id="286" r:id="rId14"/>
    <p:sldId id="288" r:id="rId15"/>
    <p:sldId id="292" r:id="rId16"/>
    <p:sldId id="285" r:id="rId17"/>
    <p:sldId id="293" r:id="rId18"/>
    <p:sldId id="294" r:id="rId19"/>
    <p:sldId id="297" r:id="rId20"/>
    <p:sldId id="295" r:id="rId21"/>
    <p:sldId id="298" r:id="rId22"/>
    <p:sldId id="296" r:id="rId23"/>
    <p:sldId id="299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using the superhero data set!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Begin by importing the data and taking a peak at it.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superhero_data</a:t>
            </a:r>
            <a:r>
              <a:rPr lang="en-CA" sz="2400" dirty="0"/>
              <a:t> &lt;- </a:t>
            </a:r>
            <a:r>
              <a:rPr lang="en-CA" sz="2400" dirty="0" err="1"/>
              <a:t>read_csv</a:t>
            </a:r>
            <a:r>
              <a:rPr lang="en-CA" sz="2400" dirty="0"/>
              <a:t>(“data/heroes_information.csv”)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glimpse(</a:t>
            </a:r>
            <a:r>
              <a:rPr lang="en-CA" sz="2400" dirty="0" err="1"/>
              <a:t>superhero_data</a:t>
            </a:r>
            <a:r>
              <a:rPr lang="en-CA" sz="2400" dirty="0"/>
              <a:t>, width = 80)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let’s use filter to create a subset of all the good heroes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42748-3B5D-41D1-BE20-90457CE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select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select function creates a subset of our data by extracting a set of columns we identify by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select(data, </a:t>
            </a:r>
            <a:r>
              <a:rPr lang="en-CA" sz="2400" dirty="0" err="1"/>
              <a:t>first_name</a:t>
            </a:r>
            <a:r>
              <a:rPr lang="en-CA" sz="2400" dirty="0"/>
              <a:t>, </a:t>
            </a:r>
            <a:r>
              <a:rPr lang="en-CA" sz="2400" dirty="0" err="1"/>
              <a:t>last_name_age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creates a new </a:t>
            </a:r>
            <a:r>
              <a:rPr lang="en-CA" sz="2400" dirty="0" err="1"/>
              <a:t>tibble</a:t>
            </a:r>
            <a:r>
              <a:rPr lang="en-CA" sz="2400" dirty="0"/>
              <a:t> which only has the columns we specify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exclude specific columns by putting a hyphen in front of the name. e.g., select(data, -age)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select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superhero data we already imported and play around using the select function!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removing the first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using the helper functions listed on the cheat sheet to select all variables which contain the word “color”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rearrange the order of columns by using select function to specify a new order followed by another function “everything”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CF54B-D6A6-4DB4-AD4A-1AF9CDA60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arrange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arrange function sorts our </a:t>
            </a:r>
            <a:r>
              <a:rPr lang="en-CA" sz="2400" dirty="0" err="1"/>
              <a:t>tibble</a:t>
            </a:r>
            <a:r>
              <a:rPr lang="en-CA" sz="2400" dirty="0"/>
              <a:t> based on the values within column we specify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arrange(data, grade, age)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arrange(data, desc(grade), age)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mutate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mutate function creates new variables using pre-existing variables and adds them to the end of our </a:t>
            </a:r>
            <a:r>
              <a:rPr lang="en-CA" sz="2400" dirty="0" err="1"/>
              <a:t>tibble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mutate(data, </a:t>
            </a:r>
            <a:r>
              <a:rPr lang="en-CA" sz="2400" dirty="0" err="1"/>
              <a:t>pass_fail</a:t>
            </a:r>
            <a:r>
              <a:rPr lang="en-CA" sz="2400" dirty="0"/>
              <a:t> = grade &gt; 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create many new columns within one mutate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Each new column is just another argument separated by a comma!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mutate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this out with our superhero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Try adding a new column using the mutate function that calculates each hero’s BMI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Convert weight from lbs to kgs (weight times .45)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Convert height centimeters to meters (height / 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BMI = Weight / Height</a:t>
            </a:r>
            <a:r>
              <a:rPr lang="en-CA" sz="2400" baseline="30000" dirty="0"/>
              <a:t>2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do this in steps or all at once. Whichever makes your code easier to understand and spot errors!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7FA39-7334-432E-9C60-0EC90847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</a:t>
            </a:r>
            <a:r>
              <a:rPr lang="en-CA" sz="3600" b="1" dirty="0" err="1"/>
              <a:t>group_by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“</a:t>
            </a:r>
            <a:r>
              <a:rPr lang="en-CA" sz="2400" dirty="0" err="1"/>
              <a:t>group_by</a:t>
            </a:r>
            <a:r>
              <a:rPr lang="en-CA" sz="2400" dirty="0"/>
              <a:t>“ function adds grouping meta-data to our </a:t>
            </a:r>
            <a:r>
              <a:rPr lang="en-CA" sz="2400" dirty="0" err="1"/>
              <a:t>tibbles</a:t>
            </a:r>
            <a:r>
              <a:rPr lang="en-CA" sz="2400" dirty="0"/>
              <a:t>/</a:t>
            </a:r>
            <a:r>
              <a:rPr lang="en-CA" sz="2400" dirty="0" err="1"/>
              <a:t>data.frames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Once our data is grouped, it becomes much easier to perform summary operations across all levels of our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meta-data is hidden behind the scenes, and it can be removed by using the function “ungroup”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Before we try this out, we will learn about the summarise function which creates a powerful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8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Summarise is a slightly different type of function than we have seen thus far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summarise function applies summary functions to columns in our data and returns a </a:t>
            </a:r>
            <a:r>
              <a:rPr lang="en-CA" sz="2400" dirty="0" err="1"/>
              <a:t>tibble</a:t>
            </a:r>
            <a:r>
              <a:rPr lang="en-CA" sz="2400" dirty="0"/>
              <a:t> of the results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When used in conjunction with the “</a:t>
            </a:r>
            <a:r>
              <a:rPr lang="en-CA" sz="2400" dirty="0" err="1"/>
              <a:t>group_by</a:t>
            </a:r>
            <a:r>
              <a:rPr lang="en-CA" sz="2400" dirty="0"/>
              <a:t>”, a single value is return for each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say that we wanted to find the average height for all heroes. Using base R, our code could look something like this:</a:t>
            </a:r>
            <a:br>
              <a:rPr lang="en-CA" sz="2400" dirty="0"/>
            </a:br>
            <a:r>
              <a:rPr lang="en-CA" sz="2400" dirty="0"/>
              <a:t>&gt; mean(</a:t>
            </a:r>
            <a:r>
              <a:rPr lang="en-CA" sz="2400" dirty="0" err="1"/>
              <a:t>superhero_dat$height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the </a:t>
            </a:r>
            <a:r>
              <a:rPr lang="en-CA" sz="2400" dirty="0" err="1"/>
              <a:t>tidyverse</a:t>
            </a:r>
            <a:r>
              <a:rPr lang="en-CA" sz="2400" dirty="0"/>
              <a:t> it would a bit more complicated:</a:t>
            </a:r>
            <a:br>
              <a:rPr lang="en-CA" sz="2400" dirty="0"/>
            </a:br>
            <a:r>
              <a:rPr lang="en-CA" sz="2400" dirty="0"/>
              <a:t>&gt; summarise(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avg_height</a:t>
            </a:r>
            <a:r>
              <a:rPr lang="en-CA" sz="2400" dirty="0"/>
              <a:t> = mean(height))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Using the </a:t>
            </a:r>
            <a:r>
              <a:rPr lang="en-CA" sz="2400" dirty="0" err="1"/>
              <a:t>tidyverse</a:t>
            </a:r>
            <a:r>
              <a:rPr lang="en-CA" sz="2400" dirty="0"/>
              <a:t> we can compute multiple summary statistics at once, all of which are returned within a single data-structure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summarise function really shines when there are many summary functions we want to apply at once</a:t>
            </a:r>
            <a:br>
              <a:rPr lang="en-CA" sz="2400" dirty="0"/>
            </a:br>
            <a:r>
              <a:rPr lang="en-CA" sz="2400" dirty="0"/>
              <a:t>&gt; summarise(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avg_height</a:t>
            </a:r>
            <a:r>
              <a:rPr lang="en-CA" sz="2400" dirty="0"/>
              <a:t> = mean(height),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avg_weight</a:t>
            </a:r>
            <a:r>
              <a:rPr lang="en-CA" sz="2400" dirty="0"/>
              <a:t> = mean(weight),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group_size</a:t>
            </a:r>
            <a:r>
              <a:rPr lang="en-CA" sz="2400" dirty="0"/>
              <a:t> = n())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Our ultimate goal is to have “tidy” data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Tidy data is defined as data having the following properties: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variable is a column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observation is a row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type of observational unit is a table</a:t>
            </a:r>
          </a:p>
          <a:p>
            <a:pPr marL="914400" lvl="1" indent="-457200">
              <a:buFont typeface="+mj-lt"/>
              <a:buAutoNum type="arabicPeriod"/>
            </a:pP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Once data is in this format, every step of our workflow becomes easier, from modelling to visualizing our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</a:t>
            </a:r>
            <a:r>
              <a:rPr lang="en-CA" sz="3600" b="1" dirty="0" err="1"/>
              <a:t>group_by</a:t>
            </a:r>
            <a:r>
              <a:rPr lang="en-CA" sz="3600" b="1" dirty="0"/>
              <a:t> &amp;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put these two functions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Group our superhero data by Gender (save it as a new object), then find the average height for each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AC372-4EEB-454D-9B6C-22EE3F96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process of cleaning our data often takes a lot of steps, and we can think of it as a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put our raw data into one end, and once it emerges from the other it should in a format ready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more steps we need to take to clean our data, the longer our “pipe” will become, and if we are not careful our code can be hard to debug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a couple of approaches: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Intermediate objects: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They can clutter our workspace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It can be tedious to invent new descriptive names for our intermediate objects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It is VERY easy to use the wrong intermediate object at a later point in our pipeline</a:t>
            </a:r>
          </a:p>
          <a:p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Another “solution” is to nest our functions, but it quickly becomes hard to read our code and even harder to spot/fix errors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5E5F3-444D-4190-9DE8-7D5158DDF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Another approach that solves the problem with our last two approaches is to use the pipe operator from the </a:t>
            </a:r>
            <a:r>
              <a:rPr lang="en-CA" sz="2400" dirty="0" err="1"/>
              <a:t>magrittr</a:t>
            </a:r>
            <a:r>
              <a:rPr lang="en-CA" sz="2400" dirty="0"/>
              <a:t> package, %&gt;%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operator takes the object from the left side of the operator and “pipes” it into the function on the right side of the operator as the first argument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Remember, </a:t>
            </a:r>
            <a:r>
              <a:rPr lang="en-CA" sz="2400" dirty="0" err="1"/>
              <a:t>tidyr</a:t>
            </a:r>
            <a:r>
              <a:rPr lang="en-CA" sz="2400" dirty="0"/>
              <a:t> and </a:t>
            </a:r>
            <a:r>
              <a:rPr lang="en-CA" sz="2400" dirty="0" err="1"/>
              <a:t>dplyr</a:t>
            </a:r>
            <a:r>
              <a:rPr lang="en-CA" sz="2400" dirty="0"/>
              <a:t> functions expect a </a:t>
            </a:r>
            <a:r>
              <a:rPr lang="en-CA" sz="2400" dirty="0" err="1"/>
              <a:t>data.frame</a:t>
            </a:r>
            <a:r>
              <a:rPr lang="en-CA" sz="2400" dirty="0"/>
              <a:t> or a </a:t>
            </a:r>
            <a:r>
              <a:rPr lang="en-CA" sz="2400" dirty="0" err="1"/>
              <a:t>tibble</a:t>
            </a:r>
            <a:r>
              <a:rPr lang="en-CA" sz="2400" dirty="0"/>
              <a:t> as their first argument, and they also return results as </a:t>
            </a:r>
            <a:r>
              <a:rPr lang="en-CA" sz="2400" dirty="0" err="1"/>
              <a:t>tibbles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piping operator lets us chain together many functions in a much more human-readable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pipe operator can be read as the word “then”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525530-5ED9-4673-841A-08410C3F2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Wide vs. long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https://raw.githubusercontent.com/gadenbuie/tidy-animated-verbs/master/images/tidyr-spread-gather.gif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0FEF-AF9A-4707-AB3C-B0DAE5443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73" y="1954090"/>
            <a:ext cx="3616717" cy="35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7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two most frequently used functions in the </a:t>
            </a:r>
            <a:r>
              <a:rPr lang="en-CA" sz="2400" dirty="0" err="1"/>
              <a:t>tidyr</a:t>
            </a:r>
            <a:r>
              <a:rPr lang="en-CA" sz="2400" dirty="0"/>
              <a:t> package are “gather” and “spread”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Often when analyzing data, there can be columns which are not variables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 anxiety scores across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05944"/>
              </p:ext>
            </p:extLst>
          </p:nvPr>
        </p:nvGraphicFramePr>
        <p:xfrm>
          <a:off x="4431432" y="453201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0519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91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gather(data, key = “Time”, value = “Anxiety”, </a:t>
            </a:r>
            <a:r>
              <a:rPr lang="en-CA" sz="2400"/>
              <a:t>- Subject</a:t>
            </a:r>
            <a:r>
              <a:rPr lang="en-CA" sz="2400" dirty="0"/>
              <a:t>)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our variables each have their own 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68179"/>
              </p:ext>
            </p:extLst>
          </p:nvPr>
        </p:nvGraphicFramePr>
        <p:xfrm>
          <a:off x="4191076" y="2433321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0519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Anxiety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7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0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269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9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“spread” function goes the other way. Each value in the key column becomes a new column which is filled by its match in the value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spread(data, key = Time, value = Anxiety)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by going into </a:t>
            </a:r>
            <a:r>
              <a:rPr lang="en-CA" sz="2400" dirty="0" err="1"/>
              <a:t>Rstudio</a:t>
            </a:r>
            <a:r>
              <a:rPr lang="en-CA" sz="2400" dirty="0"/>
              <a:t> now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Start by importing the file “wide_data.csv”, and take a peak at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91611-CA5E-42C2-B28D-72F8514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the workhorse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dplyr</a:t>
            </a:r>
            <a:r>
              <a:rPr lang="en-CA" sz="2400" dirty="0"/>
              <a:t> provides a simple set of “verb” functions that make basic data manipulation easier: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filter, select, arrange, mutate, </a:t>
            </a:r>
            <a:r>
              <a:rPr lang="en-CA" sz="2400" dirty="0" err="1"/>
              <a:t>group_by</a:t>
            </a:r>
            <a:r>
              <a:rPr lang="en-CA" sz="2400" dirty="0"/>
              <a:t>, and summarise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of these functions was designed to do a single job, but to do that job well!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filter function creates a subset of our data by extracting rows which meet certain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filter(data, </a:t>
            </a:r>
            <a:r>
              <a:rPr lang="en-CA" sz="2400" dirty="0" err="1"/>
              <a:t>first_name</a:t>
            </a:r>
            <a:r>
              <a:rPr lang="en-CA" sz="2400" dirty="0"/>
              <a:t> == “Bob”)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creates a new </a:t>
            </a:r>
            <a:r>
              <a:rPr lang="en-CA" sz="2400" dirty="0" err="1"/>
              <a:t>tibble</a:t>
            </a:r>
            <a:r>
              <a:rPr lang="en-CA" sz="2400" dirty="0"/>
              <a:t> by going into our </a:t>
            </a:r>
            <a:r>
              <a:rPr lang="en-CA" sz="2400" dirty="0" err="1"/>
              <a:t>tibble</a:t>
            </a:r>
            <a:r>
              <a:rPr lang="en-CA" sz="2400" dirty="0"/>
              <a:t>/</a:t>
            </a:r>
            <a:r>
              <a:rPr lang="en-CA" sz="2400" dirty="0" err="1"/>
              <a:t>data.frame</a:t>
            </a:r>
            <a:r>
              <a:rPr lang="en-CA" sz="2400" dirty="0"/>
              <a:t> called “data”, finding the variable called “</a:t>
            </a:r>
            <a:r>
              <a:rPr lang="en-CA" sz="2400" dirty="0" err="1"/>
              <a:t>first_name</a:t>
            </a:r>
            <a:r>
              <a:rPr lang="en-CA" sz="2400" dirty="0"/>
              <a:t>”, and then finding all the rows with a value equal to “Bob”.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6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</TotalTime>
  <Words>766</Words>
  <Application>Microsoft Office PowerPoint</Application>
  <PresentationFormat>Widescreen</PresentationFormat>
  <Paragraphs>171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Mesh</vt:lpstr>
      <vt:lpstr>Welcome, to The</vt:lpstr>
      <vt:lpstr>Tidy data</vt:lpstr>
      <vt:lpstr>Wide vs. long</vt:lpstr>
      <vt:lpstr>Gather &amp; spread</vt:lpstr>
      <vt:lpstr>Gather &amp; spread</vt:lpstr>
      <vt:lpstr>Gather &amp; spread</vt:lpstr>
      <vt:lpstr>Gather &amp; spread</vt:lpstr>
      <vt:lpstr>Dplyr – the workhorse</vt:lpstr>
      <vt:lpstr>Dplyr – filter</vt:lpstr>
      <vt:lpstr>Dplyr – filter</vt:lpstr>
      <vt:lpstr>Dplyr – select</vt:lpstr>
      <vt:lpstr>Dplyr – select</vt:lpstr>
      <vt:lpstr>Dplyr – arrange</vt:lpstr>
      <vt:lpstr>Dplyr – mutate</vt:lpstr>
      <vt:lpstr>Dplyr – mutate</vt:lpstr>
      <vt:lpstr>Dplyr -  group_by</vt:lpstr>
      <vt:lpstr>Dplyr -  summarise</vt:lpstr>
      <vt:lpstr>Dplyr -  summarise</vt:lpstr>
      <vt:lpstr>Dplyr -  summarise</vt:lpstr>
      <vt:lpstr>Dplyr -  group_by &amp; summarise</vt:lpstr>
      <vt:lpstr>magrittr -  the data pipeline</vt:lpstr>
      <vt:lpstr>magrittr -  the data pipeline</vt:lpstr>
      <vt:lpstr>magrittr -  the data pipeline</vt:lpstr>
      <vt:lpstr>magrittr -  the data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106</cp:revision>
  <dcterms:created xsi:type="dcterms:W3CDTF">2018-08-16T01:36:29Z</dcterms:created>
  <dcterms:modified xsi:type="dcterms:W3CDTF">2019-04-26T19:19:10Z</dcterms:modified>
</cp:coreProperties>
</file>